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9" r:id="rId4"/>
    <p:sldId id="272" r:id="rId5"/>
    <p:sldId id="273" r:id="rId6"/>
    <p:sldId id="274" r:id="rId7"/>
    <p:sldId id="275" r:id="rId8"/>
    <p:sldId id="277" r:id="rId9"/>
    <p:sldId id="279" r:id="rId10"/>
    <p:sldId id="278" r:id="rId11"/>
    <p:sldId id="283" r:id="rId12"/>
    <p:sldId id="282" r:id="rId13"/>
    <p:sldId id="284" r:id="rId14"/>
    <p:sldId id="293" r:id="rId15"/>
    <p:sldId id="294" r:id="rId16"/>
    <p:sldId id="285" r:id="rId17"/>
    <p:sldId id="295" r:id="rId18"/>
    <p:sldId id="296" r:id="rId19"/>
    <p:sldId id="297" r:id="rId20"/>
    <p:sldId id="291" r:id="rId21"/>
    <p:sldId id="292" r:id="rId22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23" algn="ctr" rtl="0" fontAlgn="base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247" algn="ctr" rtl="0" fontAlgn="base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353" algn="ctr" rtl="0" fontAlgn="base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476" algn="ctr" rtl="0" fontAlgn="base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600" algn="l" defTabSz="457123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2723" algn="l" defTabSz="457123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199842" algn="l" defTabSz="457123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6953" algn="l" defTabSz="457123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ilia Wikström Meli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3981A"/>
    <a:srgbClr val="F5C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9" autoAdjust="0"/>
    <p:restoredTop sz="99824" autoAdjust="0"/>
  </p:normalViewPr>
  <p:slideViewPr>
    <p:cSldViewPr>
      <p:cViewPr>
        <p:scale>
          <a:sx n="50" d="100"/>
          <a:sy n="50" d="100"/>
        </p:scale>
        <p:origin x="-176" y="-8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-320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02F60-A99F-5D4D-A078-B5443EACAD04}" type="datetimeFigureOut">
              <a:rPr lang="en-US" smtClean="0"/>
              <a:t>15-02-04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12257-574B-CD44-94E5-07B767ECD0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10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0D400-90D6-8E40-893F-2B72A8A25C6C}" type="datetimeFigureOut">
              <a:rPr lang="en-US" smtClean="0"/>
              <a:t>15-02-04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3E36-2772-E243-A3AB-107C92E367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4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90844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32972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/>
          </p:cNvSpPr>
          <p:nvPr userDrawn="1"/>
        </p:nvSpPr>
        <p:spPr bwMode="auto">
          <a:xfrm>
            <a:off x="0" y="0"/>
            <a:ext cx="24384000" cy="533400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" name="Picture 7" descr="ungaornar-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34816" y="12216680"/>
            <a:ext cx="3887755" cy="762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8312399" y="3002029"/>
            <a:ext cx="18466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3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47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53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476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23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47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53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476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4571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7" algn="l" defTabSz="4571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4571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6" algn="l" defTabSz="4571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4571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3" algn="l" defTabSz="4571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2" algn="l" defTabSz="4571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3" algn="l" defTabSz="4571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Line 1"/>
          <p:cNvSpPr>
            <a:spLocks noChangeShapeType="1"/>
          </p:cNvSpPr>
          <p:nvPr/>
        </p:nvSpPr>
        <p:spPr bwMode="auto">
          <a:xfrm>
            <a:off x="478800" y="2311400"/>
            <a:ext cx="23371800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" name="Picture 3" descr="ungaornar-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800" y="12726000"/>
            <a:ext cx="2721429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ngaornar.se" TargetMode="External"/><Relationship Id="rId3" Type="http://schemas.openxmlformats.org/officeDocument/2006/relationships/hyperlink" Target="http://www.facebook.se/ungaorna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793881" y="1047750"/>
            <a:ext cx="14109701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l"/>
            <a:endParaRPr lang="en-US" sz="13100" dirty="0" smtClean="0">
              <a:solidFill>
                <a:srgbClr val="FFFFFF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  <a:p>
            <a:pPr algn="l"/>
            <a:endParaRPr lang="en-US" sz="13100" dirty="0">
              <a:solidFill>
                <a:srgbClr val="FFFFFF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1462808" y="2609528"/>
            <a:ext cx="14068424" cy="0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extruta 1"/>
          <p:cNvSpPr txBox="1"/>
          <p:nvPr/>
        </p:nvSpPr>
        <p:spPr>
          <a:xfrm>
            <a:off x="1390800" y="953344"/>
            <a:ext cx="10081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9000" dirty="0" smtClean="0">
                <a:solidFill>
                  <a:schemeClr val="bg1"/>
                </a:solidFill>
                <a:latin typeface="Calibri "/>
                <a:cs typeface="Calibri "/>
              </a:rPr>
              <a:t>LEDARÖRNEN</a:t>
            </a:r>
            <a:endParaRPr lang="sv-SE" sz="9000" dirty="0">
              <a:solidFill>
                <a:schemeClr val="bg1"/>
              </a:solidFill>
              <a:latin typeface="Calibri "/>
              <a:cs typeface="Calibri 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390800" y="3041576"/>
            <a:ext cx="928903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mtClean="0">
                <a:solidFill>
                  <a:srgbClr val="FFFFFF"/>
                </a:solidFill>
                <a:latin typeface="Cambria"/>
                <a:cs typeface="Cambria"/>
              </a:rPr>
              <a:t>Unga </a:t>
            </a:r>
            <a:r>
              <a:rPr lang="sv-SE" dirty="0" smtClean="0">
                <a:solidFill>
                  <a:srgbClr val="FFFFFF"/>
                </a:solidFill>
                <a:latin typeface="Cambria"/>
                <a:cs typeface="Cambria"/>
              </a:rPr>
              <a:t>Örnars Riksförbund</a:t>
            </a:r>
            <a:endParaRPr lang="sv-SE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DISKUSSION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Välj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några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frågor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Ledarörnen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sida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9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Diskutera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smågrupper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Samla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ihop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helgrupp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0272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ATT ARBETA MED GRUPPER</a:t>
            </a:r>
            <a:endParaRPr lang="en-US" sz="96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Tx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Hantera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grupper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bättre</a:t>
            </a: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Tx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Utmaningen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är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grupprocesser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Tx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Otrygg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ny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-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trygg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säker</a:t>
            </a: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Tx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Gemensamma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regler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förhållningssätt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Tx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Tre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steg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grupprocessen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3889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DISKUSSION OCH ÖVNING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Välj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några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frågor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Ledarörnen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sida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11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Diskutera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smågrupper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Samla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ihop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helgrupp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Gör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övningen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sida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11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2660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ATT ARBETA MED GRUPPER</a:t>
            </a:r>
            <a:endParaRPr lang="en-US" sz="96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Tx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Hantera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konflikter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som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ledare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Tx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Härskartekniker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istället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för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slagsmål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Tx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Synliggör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uppmärksamma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händelserna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Tx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Konflikthanteringstips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för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ledare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597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DISKUSSION OCH ÖVNING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Välj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några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frågor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Ledarörnen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sida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13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Diskutera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smågrupper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Samla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ihop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helgrupp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Gör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övningen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sida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13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6956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SKAPA EN JÄMLIK FRITID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Alla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ska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vara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trygga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välkomna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Mobbing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finns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också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hos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Unga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Örnar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Lär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känna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normer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normkritik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Arbeta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med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inkluderande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ledarskap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Kom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överens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om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förhållningssätt</a:t>
            </a: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2517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DISKUSSION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Välj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några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frågor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Ledarörnen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sida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15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Diskutera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smågrupper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Samla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ihop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helgrupp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7262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STARTA VERKSAMHET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Barn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bestämmer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om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sin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verksamhet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Starta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en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avdelning</a:t>
            </a: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Exempel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verksamhet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Barns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rättigheter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centrum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Steg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för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att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starta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en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avdelning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4248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LÄS MER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Policydokument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om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läger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,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likabehandlig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mm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Barnmanifestet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Finns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Unga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Örnars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hemsida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8600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SAMMANFATTNING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Motsvarade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kursen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era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förväntningar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?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Vad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vi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gått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igenom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?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Hur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utbildningen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varit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?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alla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fått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säga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sin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åsikt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?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9997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SYFTE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Utveckla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ledarskapet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verksamheten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Leda en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grupp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 -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gruppdynamik</a:t>
            </a: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emokrati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inflytande</a:t>
            </a: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Fakta</a:t>
            </a:r>
            <a:r>
              <a:rPr lang="en-US" sz="6000" dirty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övningar</a:t>
            </a: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Diskutera</a:t>
            </a:r>
            <a:r>
              <a:rPr lang="en-US" sz="6000" dirty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oss</a:t>
            </a:r>
            <a:r>
              <a:rPr lang="en-US" sz="6000" dirty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fram</a:t>
            </a:r>
            <a:r>
              <a:rPr lang="en-US" sz="6000" dirty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till </a:t>
            </a:r>
            <a:r>
              <a:rPr lang="en-US" sz="6000" dirty="0" err="1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svar</a:t>
            </a: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Lära</a:t>
            </a:r>
            <a:r>
              <a:rPr lang="en-US" sz="6000" dirty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känna</a:t>
            </a:r>
            <a:r>
              <a:rPr lang="en-US" sz="6000" dirty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varandra</a:t>
            </a: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TACK FÖR ALLA BRA DISKUSSIONER!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FLER UTBILDNINGAR I UNGA ÖRNAR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Grundörnen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Barnkonventionen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endParaRPr lang="en-US" sz="3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  <a:hlinkClick r:id="rId2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endParaRPr lang="en-US" sz="3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  <a:hlinkClick r:id="rId2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endParaRPr lang="en-US" sz="3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  <a:hlinkClick r:id="rId2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endParaRPr lang="en-US" sz="3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  <a:hlinkClick r:id="rId2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3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  <a:hlinkClick r:id="rId2"/>
              </a:rPr>
              <a:t>www.ungaornar.se</a:t>
            </a:r>
            <a:endParaRPr lang="en-US" sz="3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3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  <a:hlinkClick r:id="rId3"/>
              </a:rPr>
              <a:t>www.facebook.se/ungaornar</a:t>
            </a:r>
            <a:endParaRPr lang="en-US" sz="3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1409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FÖRHÅLLNINGSSÄTT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Utbildningen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utgår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deltagarna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Alla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ska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få</a:t>
            </a:r>
            <a:r>
              <a:rPr lang="en-US" sz="6000" dirty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uttrycka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sig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Respektera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varandra</a:t>
            </a: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Våga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ställa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frågor</a:t>
            </a: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Andra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saker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som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är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viktigt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?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2400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ÖVNING: MINGLA!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Alla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går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runt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rummet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hälsar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varandra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. 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Berätta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vad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du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heter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vilka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förväntningar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du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utbildningen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.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Kursledaren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avbryter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varje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minut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deltagarna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minglar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vidare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. 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Mingla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ungefär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5-10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minuter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!</a:t>
            </a: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2096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ATT VARA LEDARE I UNGA ÖRNAR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Ta plats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vara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förebild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Utveckla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dig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själv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Unga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Örnar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Leda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som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vi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lär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–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delaktighet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Ingen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är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fullärd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Leda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genom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att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andra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tar plats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0914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DISKUSSION OCH ÖVNING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Välj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några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frågor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Ledarörnen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sida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5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Diskutera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smågrupper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Samla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ihop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helgrupp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Gör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övning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sida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5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Ledarörnen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0812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BARNKONVENTIONEN OCH LEDARSKAP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Meningsfull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fritid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barnkonventionen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Barns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rätt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är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ledarens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ansvar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Ge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barn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utrymme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ansvar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Prata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om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värderingar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verksamheten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Reflektera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genom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diskussioner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övningar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36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DISKUSSION</a:t>
            </a:r>
            <a:endParaRPr lang="en-US" sz="96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Välj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några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frågor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från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Ledarörnen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sida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7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Diskutera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smågrupper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Samla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ihop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helgrupp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9262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478800" y="533400"/>
            <a:ext cx="233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Bold" charset="0"/>
              </a:rPr>
              <a:t>OLIKA LEDARE OCH LEDARSKAP</a:t>
            </a:r>
            <a:endParaRPr lang="en-US" sz="96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Bold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78800" y="3048000"/>
            <a:ext cx="23371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Ledarskap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med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U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nga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Örnars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värderingar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Ledarstilar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beror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på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person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och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situation</a:t>
            </a: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Förhållningssätt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istället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för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ledarstilar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Ibland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blir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det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inte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som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du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planerat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Delaktighet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kan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kräva</a:t>
            </a:r>
            <a:r>
              <a:rPr lang="en-US" sz="6000" dirty="0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 </a:t>
            </a:r>
            <a:r>
              <a:rPr lang="en-US" sz="6000" dirty="0" err="1" smtClean="0">
                <a:solidFill>
                  <a:srgbClr val="343434"/>
                </a:solidFill>
                <a:latin typeface="Calibri"/>
                <a:ea typeface="ＭＳ Ｐゴシック" charset="0"/>
                <a:cs typeface="Calibri"/>
                <a:sym typeface="Roboto Regular" charset="0"/>
              </a:rPr>
              <a:t>förändringar</a:t>
            </a: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6000" dirty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marL="857250" indent="-857250" algn="l">
              <a:spcBef>
                <a:spcPts val="0"/>
              </a:spcBef>
              <a:spcAft>
                <a:spcPts val="1200"/>
              </a:spcAft>
              <a:buClr>
                <a:srgbClr val="F3981A"/>
              </a:buClr>
              <a:buSzPct val="100000"/>
              <a:buFont typeface="Arial"/>
              <a:buChar char="•"/>
            </a:pPr>
            <a:endParaRPr lang="en-US" sz="4000" dirty="0" smtClean="0">
              <a:solidFill>
                <a:srgbClr val="343434"/>
              </a:solidFill>
              <a:latin typeface="Calibri"/>
              <a:ea typeface="ＭＳ Ｐゴシック" charset="0"/>
              <a:cs typeface="Calibri"/>
              <a:sym typeface="Roboto Regular" charset="0"/>
            </a:endParaRPr>
          </a:p>
          <a:p>
            <a:pPr algn="l">
              <a:buFont typeface="Arial"/>
              <a:buChar char="•"/>
            </a:pPr>
            <a:endParaRPr lang="en-US" sz="3100" dirty="0">
              <a:solidFill>
                <a:srgbClr val="343434"/>
              </a:solidFill>
              <a:latin typeface="Roboto Regular" charset="0"/>
              <a:ea typeface="ＭＳ Ｐゴシック" charset="0"/>
              <a:cs typeface="Roboto Regular" charset="0"/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4464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ening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Ope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4BF2B"/>
      </a:accent1>
      <a:accent2>
        <a:srgbClr val="333399"/>
      </a:accent2>
      <a:accent3>
        <a:srgbClr val="FFFFFF"/>
      </a:accent3>
      <a:accent4>
        <a:srgbClr val="000000"/>
      </a:accent4>
      <a:accent5>
        <a:srgbClr val="F8DCAC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Pages>0</Pages>
  <Words>450</Words>
  <Characters>0</Characters>
  <Application>Microsoft Macintosh PowerPoint</Application>
  <PresentationFormat>Anpassad</PresentationFormat>
  <Lines>0</Lines>
  <Paragraphs>143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20</vt:i4>
      </vt:variant>
    </vt:vector>
  </HeadingPairs>
  <TitlesOfParts>
    <vt:vector size="22" baseType="lpstr">
      <vt:lpstr>Opening</vt:lpstr>
      <vt:lpstr>Content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Linnea Lindberg</cp:lastModifiedBy>
  <cp:revision>83</cp:revision>
  <dcterms:created xsi:type="dcterms:W3CDTF">2013-12-05T14:06:41Z</dcterms:created>
  <dcterms:modified xsi:type="dcterms:W3CDTF">2015-02-04T13:40:33Z</dcterms:modified>
</cp:coreProperties>
</file>